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8"/>
  </p:handoutMasterIdLst>
  <p:sldIdLst>
    <p:sldId id="375" r:id="rId2"/>
    <p:sldId id="430" r:id="rId3"/>
    <p:sldId id="431" r:id="rId4"/>
    <p:sldId id="432" r:id="rId5"/>
    <p:sldId id="433" r:id="rId6"/>
    <p:sldId id="434" r:id="rId7"/>
    <p:sldId id="435" r:id="rId8"/>
    <p:sldId id="436" r:id="rId9"/>
    <p:sldId id="437" r:id="rId10"/>
    <p:sldId id="438" r:id="rId11"/>
    <p:sldId id="439" r:id="rId12"/>
    <p:sldId id="440" r:id="rId13"/>
    <p:sldId id="467" r:id="rId14"/>
    <p:sldId id="468" r:id="rId15"/>
    <p:sldId id="469" r:id="rId16"/>
    <p:sldId id="3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07" d="100"/>
          <a:sy n="107" d="100"/>
        </p:scale>
        <p:origin x="546" y="12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3/5/2023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3/5/2023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3/5/2023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בסיסי הנתונים היחסיים המובילים</a:t>
            </a:r>
          </a:p>
        </p:txBody>
      </p:sp>
      <p:pic>
        <p:nvPicPr>
          <p:cNvPr id="4" name="Picture 3">
            <a:extLst>
              <a:ext uri="{FF2B5EF4-FFF2-40B4-BE49-F238E27FC236}">
                <a16:creationId xmlns:a16="http://schemas.microsoft.com/office/drawing/2014/main" id="{E1EE9E61-930C-3582-DA7E-8CECCA389D62}"/>
              </a:ext>
            </a:extLst>
          </p:cNvPr>
          <p:cNvPicPr>
            <a:picLocks noChangeAspect="1"/>
          </p:cNvPicPr>
          <p:nvPr/>
        </p:nvPicPr>
        <p:blipFill>
          <a:blip r:embed="rId4"/>
          <a:stretch>
            <a:fillRect/>
          </a:stretch>
        </p:blipFill>
        <p:spPr>
          <a:xfrm>
            <a:off x="2138718" y="2395806"/>
            <a:ext cx="7914563" cy="4277524"/>
          </a:xfrm>
          <a:prstGeom prst="rect">
            <a:avLst/>
          </a:prstGeom>
        </p:spPr>
      </p:pic>
    </p:spTree>
    <p:extLst>
      <p:ext uri="{BB962C8B-B14F-4D97-AF65-F5344CB8AC3E}">
        <p14:creationId xmlns:p14="http://schemas.microsoft.com/office/powerpoint/2010/main" val="348254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p:txBody>
      </p:sp>
      <p:pic>
        <p:nvPicPr>
          <p:cNvPr id="4" name="Picture 3">
            <a:extLst>
              <a:ext uri="{FF2B5EF4-FFF2-40B4-BE49-F238E27FC236}">
                <a16:creationId xmlns:a16="http://schemas.microsoft.com/office/drawing/2014/main" id="{06D8292D-0A1E-EEEE-686A-3B83AD103ED5}"/>
              </a:ext>
            </a:extLst>
          </p:cNvPr>
          <p:cNvPicPr>
            <a:picLocks noChangeAspect="1"/>
          </p:cNvPicPr>
          <p:nvPr/>
        </p:nvPicPr>
        <p:blipFill>
          <a:blip r:embed="rId4"/>
          <a:stretch>
            <a:fillRect/>
          </a:stretch>
        </p:blipFill>
        <p:spPr>
          <a:xfrm>
            <a:off x="3573875" y="2336900"/>
            <a:ext cx="5044250" cy="4368292"/>
          </a:xfrm>
          <a:prstGeom prst="rect">
            <a:avLst/>
          </a:prstGeom>
        </p:spPr>
      </p:pic>
    </p:spTree>
    <p:extLst>
      <p:ext uri="{BB962C8B-B14F-4D97-AF65-F5344CB8AC3E}">
        <p14:creationId xmlns:p14="http://schemas.microsoft.com/office/powerpoint/2010/main" val="271372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טבלאות</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האובייקט הבסיסי ביותר ב- </a:t>
            </a:r>
            <a:r>
              <a:rPr lang="en-US" dirty="0">
                <a:latin typeface="Arial" panose="020B0604020202020204" pitchFamily="34" charset="0"/>
                <a:cs typeface="Arial" panose="020B0604020202020204" pitchFamily="34" charset="0"/>
              </a:rPr>
              <a:t>Database </a:t>
            </a:r>
            <a:r>
              <a:rPr lang="he-IL" dirty="0">
                <a:latin typeface="Arial" panose="020B0604020202020204" pitchFamily="34" charset="0"/>
                <a:cs typeface="Arial" panose="020B0604020202020204" pitchFamily="34" charset="0"/>
              </a:rPr>
              <a:t> היחסי. משמש לאגירה וקטלוג של מידע. מורכב מעמודות ושורות. לכל עמודה מוגדר: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טיפוס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גודל</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ערך ברירת מחדל (אופציונלי)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אילוצים (אופציונלי)</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278261" y="2514405"/>
            <a:ext cx="5506530" cy="321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8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תכנסו למוסד נתונים </a:t>
            </a:r>
            <a:r>
              <a:rPr lang="en-US" dirty="0">
                <a:solidFill>
                  <a:srgbClr val="2B2B2B"/>
                </a:solidFill>
                <a:latin typeface="Arimo"/>
                <a:cs typeface="Arial" panose="020B0604020202020204" pitchFamily="34" charset="0"/>
              </a:rPr>
              <a:t>Northwind.sql</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כמה טבלאות יש במאגר נתונים?</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תלחצו כפתור ימני על טבלה </a:t>
            </a:r>
            <a:r>
              <a:rPr lang="en-US" dirty="0">
                <a:solidFill>
                  <a:srgbClr val="2B2B2B"/>
                </a:solidFill>
                <a:latin typeface="Arimo"/>
                <a:cs typeface="Arial" panose="020B0604020202020204" pitchFamily="34" charset="0"/>
              </a:rPr>
              <a:t>Customers</a:t>
            </a:r>
            <a:r>
              <a:rPr lang="he-IL" dirty="0">
                <a:solidFill>
                  <a:srgbClr val="2B2B2B"/>
                </a:solidFill>
                <a:latin typeface="Arimo"/>
                <a:cs typeface="Arial" panose="020B0604020202020204" pitchFamily="34" charset="0"/>
              </a:rPr>
              <a:t>, בחרו ב-</a:t>
            </a:r>
            <a:r>
              <a:rPr lang="en-US" dirty="0">
                <a:solidFill>
                  <a:srgbClr val="2B2B2B"/>
                </a:solidFill>
                <a:latin typeface="Arimo"/>
                <a:cs typeface="Arial" panose="020B0604020202020204" pitchFamily="34" charset="0"/>
              </a:rPr>
              <a:t>Design</a:t>
            </a:r>
            <a:r>
              <a:rPr lang="he-IL" dirty="0">
                <a:solidFill>
                  <a:srgbClr val="2B2B2B"/>
                </a:solidFill>
                <a:latin typeface="Arimo"/>
                <a:cs typeface="Arial" panose="020B0604020202020204" pitchFamily="34" charset="0"/>
              </a:rPr>
              <a:t>:</a:t>
            </a:r>
            <a:br>
              <a:rPr lang="en-US" dirty="0">
                <a:solidFill>
                  <a:srgbClr val="2B2B2B"/>
                </a:solidFill>
                <a:latin typeface="Arimo"/>
                <a:cs typeface="Arial" panose="020B0604020202020204" pitchFamily="34" charset="0"/>
              </a:rPr>
            </a:br>
            <a:r>
              <a:rPr lang="he-IL" dirty="0">
                <a:solidFill>
                  <a:srgbClr val="2B2B2B"/>
                </a:solidFill>
                <a:latin typeface="Arimo"/>
                <a:cs typeface="Arial" panose="020B0604020202020204" pitchFamily="34" charset="0"/>
              </a:rPr>
              <a:t>כמה שדות יש בטבלה?</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איזה שדות יכולים להיות רייקים?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מה הגודל של שדה </a:t>
            </a:r>
            <a:r>
              <a:rPr lang="en-US" dirty="0">
                <a:latin typeface="Arial" panose="020B0604020202020204" pitchFamily="34" charset="0"/>
                <a:cs typeface="Arial" panose="020B0604020202020204" pitchFamily="34" charset="0"/>
              </a:rPr>
              <a:t>CustomerID</a:t>
            </a:r>
            <a:r>
              <a:rPr lang="he-IL" dirty="0">
                <a:latin typeface="Arial" panose="020B0604020202020204" pitchFamily="34" charset="0"/>
                <a:cs typeface="Arial" panose="020B0604020202020204" pitchFamily="34" charset="0"/>
              </a:rPr>
              <a:t>?</a:t>
            </a:r>
          </a:p>
          <a:p>
            <a:pPr algn="r" rtl="1">
              <a:lnSpc>
                <a:spcPct val="150000"/>
              </a:lnSpc>
            </a:pP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EDDD155E-9A7C-E99D-655F-7789D6AC60C0}"/>
              </a:ext>
            </a:extLst>
          </p:cNvPr>
          <p:cNvPicPr>
            <a:picLocks noChangeAspect="1"/>
          </p:cNvPicPr>
          <p:nvPr/>
        </p:nvPicPr>
        <p:blipFill>
          <a:blip r:embed="rId5"/>
          <a:stretch>
            <a:fillRect/>
          </a:stretch>
        </p:blipFill>
        <p:spPr>
          <a:xfrm>
            <a:off x="3986123" y="3205207"/>
            <a:ext cx="3057525" cy="1028700"/>
          </a:xfrm>
          <a:prstGeom prst="rect">
            <a:avLst/>
          </a:prstGeom>
        </p:spPr>
      </p:pic>
    </p:spTree>
    <p:extLst>
      <p:ext uri="{BB962C8B-B14F-4D97-AF65-F5344CB8AC3E}">
        <p14:creationId xmlns:p14="http://schemas.microsoft.com/office/powerpoint/2010/main" val="324865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הרכיבים העיקרים במסד נתונים הטבלאי (יחסי)</a:t>
            </a:r>
          </a:p>
          <a:p>
            <a:pPr algn="r" rtl="1">
              <a:lnSpc>
                <a:spcPct val="150000"/>
              </a:lnSpc>
            </a:pPr>
            <a:r>
              <a:rPr lang="he-IL" b="1" dirty="0">
                <a:latin typeface="Arial" panose="020B0604020202020204" pitchFamily="34" charset="0"/>
                <a:cs typeface="Arial" panose="020B0604020202020204" pitchFamily="34" charset="0"/>
              </a:rPr>
              <a:t>אילוצים</a:t>
            </a:r>
            <a:endParaRPr lang="en-US"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קיימים חמישה אילוצים שניתן להגדיר על עמודות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Not Null</a:t>
            </a:r>
            <a:r>
              <a:rPr lang="he-IL" dirty="0">
                <a:latin typeface="Arial" panose="020B0604020202020204" pitchFamily="34" charset="0"/>
                <a:cs typeface="Arial" panose="020B0604020202020204" pitchFamily="34" charset="0"/>
              </a:rPr>
              <a:t>: לא ניתן להשאיר את השדה הזה ריק. למשל: אי אפשר להכניס תלמיד למערכת אלא אם כן מכניסים את מספר התלמיד שלו.</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Unique</a:t>
            </a:r>
            <a:r>
              <a:rPr lang="he-IL" dirty="0">
                <a:latin typeface="Arial" panose="020B0604020202020204" pitchFamily="34" charset="0"/>
                <a:cs typeface="Arial" panose="020B0604020202020204" pitchFamily="34" charset="0"/>
              </a:rPr>
              <a:t>: לא יכולות להיות שתי רשומות (שורות) בטבלה שיש להן את אותו הערך בשדה הזה. למשל: לא יכול להיות שלשני תלמידים שונים יהיה את אותו מספר תלמיד.</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Primary Key (PK)</a:t>
            </a:r>
            <a:r>
              <a:rPr lang="he-IL" dirty="0">
                <a:latin typeface="Arial" panose="020B0604020202020204" pitchFamily="34" charset="0"/>
                <a:cs typeface="Arial" panose="020B0604020202020204" pitchFamily="34" charset="0"/>
              </a:rPr>
              <a:t>: מפתח ראשי משמש לזיהוי חד-חד ערכי של רשומה על מפתח זה חלים שני האילוצים הקודמים: </a:t>
            </a:r>
            <a:r>
              <a:rPr lang="en-US" dirty="0">
                <a:latin typeface="Arial" panose="020B0604020202020204" pitchFamily="34" charset="0"/>
                <a:cs typeface="Arial" panose="020B0604020202020204" pitchFamily="34" charset="0"/>
              </a:rPr>
              <a:t>Not Null and Unique</a:t>
            </a:r>
            <a:r>
              <a:rPr lang="he-IL" dirty="0">
                <a:latin typeface="Arial" panose="020B0604020202020204" pitchFamily="34" charset="0"/>
                <a:cs typeface="Arial" panose="020B0604020202020204" pitchFamily="34" charset="0"/>
              </a:rPr>
              <a:t> בכל טבלה צריך להיות מפתח ראשי - ומפתח ראשי אחד בלבד. למשל: לכל תלמיד יש מספר תלמיד ייחודי שמזהה אותו בברור.</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Foreign Key (FK)</a:t>
            </a:r>
            <a:r>
              <a:rPr lang="he-IL" dirty="0">
                <a:latin typeface="Arial" panose="020B0604020202020204" pitchFamily="34" charset="0"/>
                <a:cs typeface="Arial" panose="020B0604020202020204" pitchFamily="34" charset="0"/>
              </a:rPr>
              <a:t>: מפתח זר משמש להצבעה על רשומה מטבלה אחרת ערכו שווה לערך המפתח הראשי בטבלה אליה הוא מצביע. למשל: כל שיבוץ של תלמיד בכיתה כולל מפתח זר (מצביע) לטבלת התלמידים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Check</a:t>
            </a:r>
            <a:r>
              <a:rPr lang="he-IL" dirty="0">
                <a:latin typeface="Arial" panose="020B0604020202020204" pitchFamily="34" charset="0"/>
                <a:cs typeface="Arial" panose="020B0604020202020204" pitchFamily="34" charset="0"/>
              </a:rPr>
              <a:t>: מגביל את טווח הערכים שניתן להכניס לשדה כשלהו. למשל: ציוני תלמידים יהיו תמיד בטווח בין 0-100.</a:t>
            </a:r>
          </a:p>
        </p:txBody>
      </p:sp>
      <p:pic>
        <p:nvPicPr>
          <p:cNvPr id="8" name="Picture 2">
            <a:extLst>
              <a:ext uri="{FF2B5EF4-FFF2-40B4-BE49-F238E27FC236}">
                <a16:creationId xmlns:a16="http://schemas.microsoft.com/office/drawing/2014/main" id="{9CAE6BC3-D605-3106-F5D9-2353C277C5A6}"/>
              </a:ext>
            </a:extLst>
          </p:cNvPr>
          <p:cNvPicPr>
            <a:picLocks noChangeAspect="1" noChangeArrowheads="1"/>
          </p:cNvPicPr>
          <p:nvPr/>
        </p:nvPicPr>
        <p:blipFill>
          <a:blip r:embed="rId4"/>
          <a:srcRect/>
          <a:stretch/>
        </p:blipFill>
        <p:spPr bwMode="auto">
          <a:xfrm>
            <a:off x="1555319" y="3033237"/>
            <a:ext cx="2952413" cy="217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0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סוגים של קשרי גומלין בין טבלאות</a:t>
            </a:r>
          </a:p>
          <a:p>
            <a:pPr algn="r" rtl="1">
              <a:lnSpc>
                <a:spcPct val="150000"/>
              </a:lnSpc>
            </a:pPr>
            <a:r>
              <a:rPr lang="he-IL" dirty="0">
                <a:latin typeface="Arial" panose="020B0604020202020204" pitchFamily="34" charset="0"/>
                <a:cs typeface="Arial" panose="020B0604020202020204" pitchFamily="34" charset="0"/>
              </a:rPr>
              <a:t>קיימים שלושה סוגים של קשרי גומלין בין טבלאות: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לרבים</a:t>
            </a:r>
          </a:p>
          <a:p>
            <a:pPr lvl="1" algn="r" rtl="1">
              <a:lnSpc>
                <a:spcPct val="150000"/>
              </a:lnSpc>
            </a:pPr>
            <a:r>
              <a:rPr lang="he-IL" dirty="0">
                <a:latin typeface="Arial" panose="020B0604020202020204" pitchFamily="34" charset="0"/>
                <a:cs typeface="Arial" panose="020B0604020202020204" pitchFamily="34" charset="0"/>
              </a:rPr>
              <a:t>בוא נשתמש במסד נתונים של מעקב אחר הזמנות הכולל טבלת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וטבלת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כדוגמה. באפשרות הלקוח לבצע מספר של הזמנות. מכאן שעבור כל לקוח המיוצג בטבלה </a:t>
            </a:r>
            <a:r>
              <a:rPr lang="en-US" dirty="0">
                <a:latin typeface="Arial" panose="020B0604020202020204" pitchFamily="34" charset="0"/>
                <a:cs typeface="Arial" panose="020B0604020202020204" pitchFamily="34" charset="0"/>
              </a:rPr>
              <a:t>Customers</a:t>
            </a:r>
            <a:r>
              <a:rPr lang="he-IL" dirty="0">
                <a:latin typeface="Arial" panose="020B0604020202020204" pitchFamily="34" charset="0"/>
                <a:cs typeface="Arial" panose="020B0604020202020204" pitchFamily="34" charset="0"/>
              </a:rPr>
              <a:t>, יכולות להיות הזמנות רבות המיוצגות בטבלה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לכן קשר הגומלין בין הטבלה</a:t>
            </a:r>
            <a:r>
              <a:rPr lang="en-US" dirty="0">
                <a:latin typeface="Arial" panose="020B0604020202020204" pitchFamily="34" charset="0"/>
                <a:cs typeface="Arial" panose="020B0604020202020204" pitchFamily="34" charset="0"/>
              </a:rPr>
              <a:t>Customers </a:t>
            </a:r>
            <a:r>
              <a:rPr lang="he-IL" dirty="0">
                <a:latin typeface="Arial" panose="020B0604020202020204" pitchFamily="34" charset="0"/>
                <a:cs typeface="Arial" panose="020B0604020202020204" pitchFamily="34" charset="0"/>
              </a:rPr>
              <a:t> לבין 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הוא קשר גומלין של יחיד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רבים לרבים</a:t>
            </a:r>
          </a:p>
          <a:p>
            <a:pPr lvl="1" algn="r" rtl="1">
              <a:lnSpc>
                <a:spcPct val="150000"/>
              </a:lnSpc>
            </a:pPr>
            <a:r>
              <a:rPr lang="he-IL" dirty="0">
                <a:latin typeface="Arial" panose="020B0604020202020204" pitchFamily="34" charset="0"/>
                <a:cs typeface="Arial" panose="020B0604020202020204" pitchFamily="34" charset="0"/>
              </a:rPr>
              <a:t>כעת בוא נסתכל על קשר הגומלין בין הטבלה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והטבלה </a:t>
            </a:r>
            <a:r>
              <a:rPr lang="en-US" dirty="0">
                <a:latin typeface="Arial" panose="020B0604020202020204" pitchFamily="34" charset="0"/>
                <a:cs typeface="Arial" panose="020B0604020202020204" pitchFamily="34" charset="0"/>
              </a:rPr>
              <a:t>Orders</a:t>
            </a:r>
            <a:r>
              <a:rPr lang="he-IL" dirty="0">
                <a:latin typeface="Arial" panose="020B0604020202020204" pitchFamily="34" charset="0"/>
                <a:cs typeface="Arial" panose="020B0604020202020204" pitchFamily="34" charset="0"/>
              </a:rPr>
              <a:t>. הזמנה אחת יכולה לכלול יותר ממוצר אחד. מצד שני, מוצר אחד יכול להופיע בהזמנות רבות. לפיכך, עבור כל רשומה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יכולות להיות רשומות רבות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בנוסף, עבור כל רשומה בטבלה </a:t>
            </a:r>
            <a:r>
              <a:rPr lang="en-US" dirty="0">
                <a:latin typeface="Arial" panose="020B0604020202020204" pitchFamily="34" charset="0"/>
                <a:cs typeface="Arial" panose="020B0604020202020204" pitchFamily="34" charset="0"/>
              </a:rPr>
              <a:t>Products</a:t>
            </a:r>
            <a:r>
              <a:rPr lang="he-IL" dirty="0">
                <a:latin typeface="Arial" panose="020B0604020202020204" pitchFamily="34" charset="0"/>
                <a:cs typeface="Arial" panose="020B0604020202020204" pitchFamily="34" charset="0"/>
              </a:rPr>
              <a:t>, יכולות להיות רשומות רבות בטבלה</a:t>
            </a:r>
            <a:r>
              <a:rPr lang="en-US" dirty="0">
                <a:latin typeface="Arial" panose="020B0604020202020204" pitchFamily="34" charset="0"/>
                <a:cs typeface="Arial" panose="020B0604020202020204" pitchFamily="34" charset="0"/>
              </a:rPr>
              <a:t>Orders </a:t>
            </a:r>
            <a:r>
              <a:rPr lang="he-IL" dirty="0">
                <a:latin typeface="Arial" panose="020B0604020202020204" pitchFamily="34" charset="0"/>
                <a:cs typeface="Arial" panose="020B0604020202020204" pitchFamily="34" charset="0"/>
              </a:rPr>
              <a:t>. קשר גומלין זה נקרא קשר גומלין מסוג רבים לרבים.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 גומלין של יחיד ליחיד</a:t>
            </a:r>
          </a:p>
          <a:p>
            <a:pPr lvl="1" algn="r" rtl="1">
              <a:lnSpc>
                <a:spcPct val="150000"/>
              </a:lnSpc>
            </a:pPr>
            <a:r>
              <a:rPr lang="he-IL" dirty="0">
                <a:latin typeface="Arial" panose="020B0604020202020204" pitchFamily="34" charset="0"/>
                <a:cs typeface="Arial" panose="020B0604020202020204" pitchFamily="34" charset="0"/>
              </a:rPr>
              <a:t>בקשר גומלין של יחיד ליחיד, כל רשומה בטבלה הראשונה תוכל להכיל רשומה תואמת אחת בלבד בטבלה השנייה, וכל רשומה בטבלה השנייה תוכל להכיל רשומה תואמת אחת בלבד בטבלה הראשונה. סוג זה של קשר גומלין אינו נפוץ, מכיוון שבדרך כלל המידע הקשור באופן זה מאוחסן באותה טבלה. ייתכן שתשתמש בקשר גומלין של יחיד ליחיד כדי לחלק טבלה אחת המכילה שדות רבים, כדי לבודד חלק מטבלה מסיבות אבטחה או כדי לאחסן מידע החל רק על קבוצת משנה של הטבלה הראשית. לאחר שתזהה קשר גומלין מסוג זה, לשתי הטבלאות חייב להיות שדה משותף.</a:t>
            </a:r>
          </a:p>
        </p:txBody>
      </p:sp>
      <p:pic>
        <p:nvPicPr>
          <p:cNvPr id="2050" name="Picture 2">
            <a:extLst>
              <a:ext uri="{FF2B5EF4-FFF2-40B4-BE49-F238E27FC236}">
                <a16:creationId xmlns:a16="http://schemas.microsoft.com/office/drawing/2014/main" id="{5DC35E06-B0A5-F494-D709-04007CBAB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358" y="5037018"/>
            <a:ext cx="3782336" cy="880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C588FB-F51D-50C6-996C-E83CA58D4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358" y="2731583"/>
            <a:ext cx="3850386" cy="7788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7F6852-4B7B-9CA5-066D-EB6D8925B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359" y="3816674"/>
            <a:ext cx="3850386" cy="88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00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מה זה בסיס נתונים?</a:t>
            </a:r>
          </a:p>
          <a:p>
            <a:pPr algn="r" rtl="1">
              <a:lnSpc>
                <a:spcPct val="150000"/>
              </a:lnSpc>
            </a:pPr>
            <a:r>
              <a:rPr lang="he-IL" dirty="0">
                <a:latin typeface="Arial" panose="020B0604020202020204" pitchFamily="34" charset="0"/>
                <a:cs typeface="Arial" panose="020B0604020202020204" pitchFamily="34" charset="0"/>
              </a:rPr>
              <a:t>כאשר האנושות התחילה להתפתח, היה צורך לשמור יותר ויותר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אנשים יש בכפר?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כל אחד נולד?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בכמה מכרו את תוצרת החיטה בשנה שעברה?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כמה מיסים צריך כל אחד לשלם?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כבר שילם מיסים, כמה? ומתי?</a:t>
            </a:r>
          </a:p>
          <a:p>
            <a:pPr algn="r" rtl="1">
              <a:lnSpc>
                <a:spcPct val="150000"/>
              </a:lnSpc>
            </a:pPr>
            <a:r>
              <a:rPr lang="he-IL" dirty="0">
                <a:latin typeface="Arial" panose="020B0604020202020204" pitchFamily="34" charset="0"/>
                <a:cs typeface="Arial" panose="020B0604020202020204" pitchFamily="34" charset="0"/>
              </a:rPr>
              <a:t>בערך בשלב זה הומצא הכתב. הכתב בא למלא צורך לשמור מידע רב, שזיכרון אנושי כבר לא היה מסוגל להתמודד אתו לבד.</a:t>
            </a:r>
          </a:p>
          <a:p>
            <a:pPr algn="r" rtl="1">
              <a:lnSpc>
                <a:spcPct val="150000"/>
              </a:lnSpc>
            </a:pPr>
            <a:r>
              <a:rPr lang="he-IL" dirty="0">
                <a:latin typeface="Arial" panose="020B0604020202020204" pitchFamily="34" charset="0"/>
                <a:cs typeface="Arial" panose="020B0604020202020204" pitchFamily="34" charset="0"/>
              </a:rPr>
              <a:t>ככל שהאנושות התפתחה, כך הצורך לשמור עוד ועוד מידע הלך וגדל. לאחר המצאת הדפוס החלו לקום ספריות. ספרייה היא דרך לארגן את הנתונים: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איפה אפשר למצוא את הספר שאני מחפשת?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מי השאיל איזה ספר ומתי?</a:t>
            </a:r>
          </a:p>
          <a:p>
            <a:pPr algn="r" rtl="1">
              <a:lnSpc>
                <a:spcPct val="150000"/>
              </a:lnSpc>
            </a:pPr>
            <a:r>
              <a:rPr lang="he-IL" dirty="0">
                <a:latin typeface="Arial" panose="020B0604020202020204" pitchFamily="34" charset="0"/>
                <a:cs typeface="Arial" panose="020B0604020202020204" pitchFamily="34" charset="0"/>
              </a:rPr>
              <a:t>לאחר המצאת המחשב, ניסו להיעזר במחשבים כדי לשמור כמויות גדולות של נתונים כמו בספרייה, האתגר העיקרי היה דרך ארגון הנתונים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42161" y="2792770"/>
            <a:ext cx="4778729" cy="266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סוגים של בסיסי נתונים</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Data Base</a:t>
            </a:r>
            <a:r>
              <a:rPr lang="he-IL" b="1" dirty="0">
                <a:latin typeface="Arial" panose="020B0604020202020204" pitchFamily="34" charset="0"/>
                <a:cs typeface="Arial" panose="020B0604020202020204" pitchFamily="34" charset="0"/>
              </a:rPr>
              <a:t>) בסיס נתונים או מסד נתונים </a:t>
            </a:r>
            <a:r>
              <a:rPr lang="he-IL" dirty="0">
                <a:latin typeface="Arial" panose="020B0604020202020204" pitchFamily="34" charset="0"/>
                <a:cs typeface="Arial" panose="020B0604020202020204" pitchFamily="34" charset="0"/>
              </a:rPr>
              <a:t>- מאגר נתונים ממוין וממוחשב</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 </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a:t>
            </a:r>
            <a:r>
              <a:rPr lang="he-IL" b="1" dirty="0">
                <a:latin typeface="Arial" panose="020B0604020202020204" pitchFamily="34" charset="0"/>
                <a:cs typeface="Arial" panose="020B0604020202020204" pitchFamily="34" charset="0"/>
              </a:rPr>
              <a:t>) מסד נתונים טבלאי </a:t>
            </a:r>
            <a:r>
              <a:rPr lang="he-IL" dirty="0">
                <a:latin typeface="Arial" panose="020B0604020202020204" pitchFamily="34" charset="0"/>
                <a:cs typeface="Arial" panose="020B0604020202020204" pitchFamily="34" charset="0"/>
              </a:rPr>
              <a:t>- מאגר נתונים המאורגן (לוגית) למבנים של טבלאות והקשרים בין הטבלאות</a:t>
            </a:r>
          </a:p>
          <a:p>
            <a:pPr marL="285750" indent="-285750" algn="r" rtl="1">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RDBMS</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System</a:t>
            </a:r>
            <a:r>
              <a:rPr lang="he-IL"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Relational Data Base Management</a:t>
            </a:r>
            <a:r>
              <a:rPr lang="he-IL" b="1"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a:t>
            </a:r>
            <a:r>
              <a:rPr lang="he-IL" b="1" dirty="0">
                <a:latin typeface="Arial" panose="020B0604020202020204" pitchFamily="34" charset="0"/>
                <a:cs typeface="Arial" panose="020B0604020202020204" pitchFamily="34" charset="0"/>
              </a:rPr>
              <a:t>מערכת ניהול מסד נתונים טבלאי </a:t>
            </a:r>
            <a:r>
              <a:rPr lang="he-IL" dirty="0">
                <a:latin typeface="Arial" panose="020B0604020202020204" pitchFamily="34" charset="0"/>
                <a:cs typeface="Arial" panose="020B0604020202020204" pitchFamily="34" charset="0"/>
              </a:rPr>
              <a:t>– תוכנה המאפשרת לגשת למסד נתונים טבלאי ולהגדיר בעזרתו מבני נתונים, הרשאות, תוכניות עזר וכו'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982624" y="2385225"/>
            <a:ext cx="2087549" cy="208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סוגים של בסיסי נתונים</a:t>
            </a:r>
          </a:p>
          <a:p>
            <a:pPr algn="r" rtl="1">
              <a:lnSpc>
                <a:spcPct val="150000"/>
              </a:lnSpc>
            </a:pPr>
            <a:r>
              <a:rPr lang="he-IL" dirty="0">
                <a:latin typeface="Arial" panose="020B0604020202020204" pitchFamily="34" charset="0"/>
                <a:cs typeface="Arial" panose="020B0604020202020204" pitchFamily="34" charset="0"/>
              </a:rPr>
              <a:t>אין היום כמעט תוכנה שלא משתמשת בנתונים</a:t>
            </a:r>
            <a:r>
              <a:rPr lang="en-US"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בנקאית שומרת מידע לגבי הלקוחות, החשבונות והפעולות שהתבצעו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ויקיפדיה שומרת נתונים טקסטואליים ומדיה בנושאים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פייסבוק שומרת נתונים על משתמשים, רשימות חברים, סטאטוסים שפורסמו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באפליקציית ניווט שומרים נתונים על כבישים ומפות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ועוד...</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כדי שתוכנות ישתמשו ביעילות בנתונים, חייבים להשתמש בשיטות ארגון מתאימות. לא מספיק רק ארגון "ספריית" הנתונים, צריך גם "ספרן". ספרן, במונחי המחשב, היא תוכנת ניהול בסיס הנתונים המאפשרת לגשת את הנתונים השמורים.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098545" y="3035820"/>
            <a:ext cx="3865962" cy="217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6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היררכי</a:t>
            </a:r>
          </a:p>
          <a:p>
            <a:pPr algn="r" rtl="1">
              <a:lnSpc>
                <a:spcPct val="150000"/>
              </a:lnSpc>
            </a:pPr>
            <a:r>
              <a:rPr lang="he-IL" dirty="0">
                <a:latin typeface="Arial" panose="020B0604020202020204" pitchFamily="34" charset="0"/>
                <a:cs typeface="Arial" panose="020B0604020202020204" pitchFamily="34" charset="0"/>
              </a:rPr>
              <a:t>במבנה נתונים היררכי ל"הורה" אחד יכולים להיות הרבה "ילדים", אבל ל"ילד" אחד יש "הורה" אחד.</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גם כיום נעשה שימוש במאגרי נתונים היררכיים: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מערכת הקבצים במחשב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Registry</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מבנה ה- </a:t>
            </a:r>
            <a:r>
              <a:rPr lang="en-US" dirty="0">
                <a:latin typeface="Arial" panose="020B0604020202020204" pitchFamily="34" charset="0"/>
                <a:cs typeface="Arial" panose="020B0604020202020204" pitchFamily="34" charset="0"/>
              </a:rPr>
              <a:t>Active Directory</a:t>
            </a:r>
            <a:endParaRPr lang="he-IL"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514066" y="2759979"/>
            <a:ext cx="5034919" cy="272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3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שיטות ארגון בסיסי נתונים</a:t>
            </a:r>
          </a:p>
          <a:p>
            <a:pPr algn="r" rtl="1">
              <a:lnSpc>
                <a:spcPct val="150000"/>
              </a:lnSpc>
            </a:pPr>
            <a:r>
              <a:rPr lang="he-IL" b="1" dirty="0">
                <a:latin typeface="Arial" panose="020B0604020202020204" pitchFamily="34" charset="0"/>
                <a:cs typeface="Arial" panose="020B0604020202020204" pitchFamily="34" charset="0"/>
              </a:rPr>
              <a:t>מבנה טבלאי (יחסי)</a:t>
            </a:r>
          </a:p>
          <a:p>
            <a:pPr algn="r" rtl="1">
              <a:lnSpc>
                <a:spcPct val="150000"/>
              </a:lnSpc>
            </a:pPr>
            <a:r>
              <a:rPr lang="he-IL" dirty="0">
                <a:latin typeface="Arial" panose="020B0604020202020204" pitchFamily="34" charset="0"/>
                <a:cs typeface="Arial" panose="020B0604020202020204" pitchFamily="34" charset="0"/>
              </a:rPr>
              <a:t>השיטה הנפוצה ביותר כיום לארגון מידע. נקראת מסד נתונים טבלאי (או יחסי) </a:t>
            </a:r>
            <a:r>
              <a:rPr lang="en-US" dirty="0">
                <a:latin typeface="Arial" panose="020B0604020202020204" pitchFamily="34" charset="0"/>
                <a:cs typeface="Arial" panose="020B0604020202020204" pitchFamily="34" charset="0"/>
              </a:rPr>
              <a:t>RDB</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Relational Data Base</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בשיטה זו מגדירים:</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אובייקטים (טבלאות)</a:t>
            </a:r>
            <a:r>
              <a:rPr lang="he-IL" dirty="0">
                <a:latin typeface="Arial" panose="020B0604020202020204" pitchFamily="34" charset="0"/>
                <a:cs typeface="Arial" panose="020B0604020202020204" pitchFamily="34" charset="0"/>
              </a:rPr>
              <a:t>. למשל: האובייקט הוא "תלמיד".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מה המאפיינים של כל אובייקט (שדות או עמודות)</a:t>
            </a:r>
            <a:r>
              <a:rPr lang="he-IL" dirty="0">
                <a:latin typeface="Arial" panose="020B0604020202020204" pitchFamily="34" charset="0"/>
                <a:cs typeface="Arial" panose="020B0604020202020204" pitchFamily="34" charset="0"/>
              </a:rPr>
              <a:t>. למשל: מה שמאפיין תלמיד: שם, כתובת, מספר תלמיד, מספר טלפון ודוא"ל.</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קשרים בין האובייקטים השונים</a:t>
            </a:r>
            <a:r>
              <a:rPr lang="he-IL" dirty="0">
                <a:latin typeface="Arial" panose="020B0604020202020204" pitchFamily="34" charset="0"/>
                <a:cs typeface="Arial" panose="020B0604020202020204" pitchFamily="34" charset="0"/>
              </a:rPr>
              <a:t>. למשל: בין האובייקט "מרצה" לאובייקט "קורס". יש קשר שנקרא אחד-לרבים (</a:t>
            </a:r>
            <a:r>
              <a:rPr lang="en-US" dirty="0">
                <a:latin typeface="Arial" panose="020B0604020202020204" pitchFamily="34" charset="0"/>
                <a:cs typeface="Arial" panose="020B0604020202020204" pitchFamily="34" charset="0"/>
              </a:rPr>
              <a:t>One to Many</a:t>
            </a:r>
            <a:r>
              <a:rPr lang="he-IL" dirty="0">
                <a:latin typeface="Arial" panose="020B0604020202020204" pitchFamily="34" charset="0"/>
                <a:cs typeface="Arial" panose="020B0604020202020204" pitchFamily="34" charset="0"/>
              </a:rPr>
              <a:t>) כי מרצה אחד יכול ללמד בהרבה קורסים, אבל בקורס אחד יכול להיות רק מרצה אחד.</a:t>
            </a:r>
          </a:p>
          <a:p>
            <a:pPr marL="285750" indent="-285750" algn="r" rtl="1">
              <a:lnSpc>
                <a:spcPct val="150000"/>
              </a:lnSpc>
              <a:buFont typeface="Wingdings" panose="05000000000000000000" pitchFamily="2" charset="2"/>
              <a:buChar char="v"/>
            </a:pPr>
            <a:r>
              <a:rPr lang="he-IL" b="1" dirty="0">
                <a:latin typeface="Arial" panose="020B0604020202020204" pitchFamily="34" charset="0"/>
                <a:cs typeface="Arial" panose="020B0604020202020204" pitchFamily="34" charset="0"/>
              </a:rPr>
              <a:t>כל הנתונים ממש הקשורים לאובייקט מסוים</a:t>
            </a:r>
            <a:r>
              <a:rPr lang="he-IL" dirty="0">
                <a:latin typeface="Arial" panose="020B0604020202020204" pitchFamily="34" charset="0"/>
                <a:cs typeface="Arial" panose="020B0604020202020204" pitchFamily="34" charset="0"/>
              </a:rPr>
              <a:t>. למשל "תלמיד", נשמרים בתור רשומות (שורות) בטבלה.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72648" y="3373623"/>
            <a:ext cx="4117755" cy="149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79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מערכות מידע ו-</a:t>
            </a:r>
            <a:r>
              <a:rPr lang="en-US" sz="1800" b="1" dirty="0">
                <a:solidFill>
                  <a:srgbClr val="92D050"/>
                </a:solidFill>
                <a:latin typeface="Arial" panose="020B0604020202020204" pitchFamily="34" charset="0"/>
                <a:cs typeface="Arial" panose="020B0604020202020204" pitchFamily="34" charset="0"/>
              </a:rPr>
              <a:t>BI</a:t>
            </a:r>
          </a:p>
          <a:p>
            <a:pPr algn="r" rtl="1">
              <a:lnSpc>
                <a:spcPct val="150000"/>
              </a:lnSpc>
            </a:pPr>
            <a:r>
              <a:rPr lang="en-US" dirty="0">
                <a:latin typeface="Arial" panose="020B0604020202020204" pitchFamily="34" charset="0"/>
                <a:cs typeface="Arial" panose="020B0604020202020204" pitchFamily="34" charset="0"/>
              </a:rPr>
              <a:t>BI </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Business Intelligence</a:t>
            </a:r>
            <a:r>
              <a:rPr lang="he-IL" dirty="0">
                <a:latin typeface="Arial" panose="020B0604020202020204" pitchFamily="34" charset="0"/>
                <a:cs typeface="Arial" panose="020B0604020202020204" pitchFamily="34" charset="0"/>
              </a:rPr>
              <a:t>) - בינה עסקית.</a:t>
            </a:r>
          </a:p>
          <a:p>
            <a:pPr algn="r" rtl="1">
              <a:lnSpc>
                <a:spcPct val="150000"/>
              </a:lnSpc>
            </a:pPr>
            <a:r>
              <a:rPr lang="he-IL" dirty="0">
                <a:latin typeface="Arial" panose="020B0604020202020204" pitchFamily="34" charset="0"/>
                <a:cs typeface="Arial" panose="020B0604020202020204" pitchFamily="34" charset="0"/>
              </a:rPr>
              <a:t>עוסקת ב:</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איסוף נתונים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ניתוח מקורות המידע</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הסקת מסקנות וזיהוי מגמות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נתונים הנגזרים מן המידע, ככלי עזר עבור מקבלי ההחלטות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8734" y="2363378"/>
            <a:ext cx="5865584" cy="35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3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2300" b="1" dirty="0">
                <a:solidFill>
                  <a:srgbClr val="92D050"/>
                </a:solidFill>
                <a:latin typeface="Arial" panose="020B0604020202020204" pitchFamily="34" charset="0"/>
                <a:cs typeface="Arial" panose="020B0604020202020204" pitchFamily="34" charset="0"/>
              </a:rPr>
              <a:t>Data Warehouse</a:t>
            </a:r>
          </a:p>
          <a:p>
            <a:pPr algn="r" rtl="1">
              <a:lnSpc>
                <a:spcPct val="150000"/>
              </a:lnSpc>
            </a:pPr>
            <a:r>
              <a:rPr lang="he-IL" dirty="0">
                <a:latin typeface="Arial" panose="020B0604020202020204" pitchFamily="34" charset="0"/>
                <a:cs typeface="Arial" panose="020B0604020202020204" pitchFamily="34" charset="0"/>
              </a:rPr>
              <a:t>כדי לנתח ולהסיק מסקנות צריך לגשת למידע רב ככל האפשר. מצד שני, רוצים שבמערכת תפעולית ישמר רק מידע עדכני כדי לקבל ביצועים טובים. הפתרון – חלוקה לשני מאגרי ידע</a:t>
            </a:r>
          </a:p>
          <a:p>
            <a:pPr algn="r" rtl="1">
              <a:lnSpc>
                <a:spcPct val="150000"/>
              </a:lnSpc>
            </a:pPr>
            <a:r>
              <a:rPr lang="en-US" dirty="0">
                <a:latin typeface="Arial" panose="020B0604020202020204" pitchFamily="34" charset="0"/>
                <a:cs typeface="Arial" panose="020B0604020202020204" pitchFamily="34" charset="0"/>
              </a:rPr>
              <a:t>OLTP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Online Transaction Processing</a:t>
            </a:r>
            <a:r>
              <a:rPr lang="he-IL" dirty="0">
                <a:latin typeface="Arial" panose="020B0604020202020204" pitchFamily="34" charset="0"/>
                <a:cs typeface="Arial" panose="020B0604020202020204" pitchFamily="34" charset="0"/>
              </a:rPr>
              <a:t> (דוגמא: ככספומט):</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קטן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נתונים תפעוליים בלבד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שליפות מהירות מאד</a:t>
            </a:r>
          </a:p>
          <a:p>
            <a:pPr algn="r" rtl="1">
              <a:lnSpc>
                <a:spcPct val="150000"/>
              </a:lnSpc>
            </a:pPr>
            <a:r>
              <a:rPr lang="en-US" dirty="0">
                <a:latin typeface="Arial" panose="020B0604020202020204" pitchFamily="34" charset="0"/>
                <a:cs typeface="Arial" panose="020B0604020202020204" pitchFamily="34" charset="0"/>
              </a:rPr>
              <a:t>DWH </a:t>
            </a:r>
            <a:r>
              <a:rPr lang="he-IL"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Data Warehouse</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מסד נתונים גדול מאד</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שמירת כל המידע (כולל ההיסטורי)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ריכוז נתונים ממקורות שונים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ביצוע טיוב והאחדה של נתונים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229107" y="3592533"/>
            <a:ext cx="5603432" cy="106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7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למה זה נחוץ לבודקים?</a:t>
            </a:r>
          </a:p>
          <a:p>
            <a:pPr algn="r" rtl="1">
              <a:lnSpc>
                <a:spcPct val="150000"/>
              </a:lnSpc>
            </a:pPr>
            <a:r>
              <a:rPr lang="he-IL" dirty="0">
                <a:latin typeface="Arial" panose="020B0604020202020204" pitchFamily="34" charset="0"/>
                <a:cs typeface="Arial" panose="020B0604020202020204" pitchFamily="34" charset="0"/>
              </a:rPr>
              <a:t>לפעמים נתבקש לבדוק רק חלק מהמערכת: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שרתים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מערכת שעדיין לא פיתחו עבורה מסכים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מסמכים והשתתפות בפגישות ביקורת מסמכים</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לפעמים נרצה להשתמש בכלים שכוללים מאגרי נתונים (וניתוח מידע) ולהתאים אותם לצרכינו - </a:t>
            </a:r>
            <a:r>
              <a:rPr lang="en-US" dirty="0">
                <a:latin typeface="Arial" panose="020B0604020202020204" pitchFamily="34" charset="0"/>
                <a:cs typeface="Arial" panose="020B0604020202020204" pitchFamily="34" charset="0"/>
              </a:rPr>
              <a:t>QC Quality Center</a:t>
            </a:r>
            <a:endParaRPr lang="he-IL" dirty="0">
              <a:latin typeface="Arial" panose="020B0604020202020204" pitchFamily="34" charset="0"/>
              <a:cs typeface="Arial" panose="020B0604020202020204" pitchFamily="34" charset="0"/>
            </a:endParaRPr>
          </a:p>
          <a:p>
            <a:pPr algn="r" rtl="1">
              <a:lnSpc>
                <a:spcPct val="150000"/>
              </a:lnSpc>
            </a:pPr>
            <a:endParaRPr lang="en-US" dirty="0">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בכל המקרים הללו, נצטרך לדעת "לגשת" למאגרי הנתונים, ולהבין אותם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634556" y="2339023"/>
            <a:ext cx="4793939" cy="356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4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2634</TotalTime>
  <Words>1241</Words>
  <Application>Microsoft Office PowerPoint</Application>
  <PresentationFormat>Widescreen</PresentationFormat>
  <Paragraphs>117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Arimo</vt:lpstr>
      <vt:lpstr>Calibri</vt:lpstr>
      <vt:lpstr>Calibri Light</vt:lpstr>
      <vt:lpstr>Sagona ExtraLight</vt:lpstr>
      <vt:lpstr>Speak Pro</vt:lpstr>
      <vt:lpstr>Wingdings</vt:lpstr>
      <vt:lpstr>Office Theme</vt:lpstr>
      <vt:lpstr>QA בודק תוכנה</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19</cp:revision>
  <dcterms:created xsi:type="dcterms:W3CDTF">2022-03-07T11:44:47Z</dcterms:created>
  <dcterms:modified xsi:type="dcterms:W3CDTF">2023-03-05T14:16:48Z</dcterms:modified>
</cp:coreProperties>
</file>